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5" r:id="rId2"/>
    <p:sldId id="278" r:id="rId3"/>
    <p:sldId id="333" r:id="rId4"/>
    <p:sldId id="311" r:id="rId5"/>
    <p:sldId id="314" r:id="rId6"/>
    <p:sldId id="1174" r:id="rId7"/>
    <p:sldId id="325" r:id="rId8"/>
    <p:sldId id="321" r:id="rId9"/>
    <p:sldId id="1171" r:id="rId10"/>
    <p:sldId id="350" r:id="rId11"/>
    <p:sldId id="351" r:id="rId12"/>
    <p:sldId id="352" r:id="rId13"/>
    <p:sldId id="353" r:id="rId14"/>
    <p:sldId id="1175" r:id="rId15"/>
    <p:sldId id="1167" r:id="rId16"/>
    <p:sldId id="1172" r:id="rId17"/>
    <p:sldId id="1173" r:id="rId18"/>
  </p:sldIdLst>
  <p:sldSz cx="9144000" cy="6858000" type="screen4x3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404040"/>
    <a:srgbClr val="595959"/>
    <a:srgbClr val="A6A6A6"/>
    <a:srgbClr val="BFBFBF"/>
    <a:srgbClr val="7F7F7F"/>
    <a:srgbClr val="F7F7F7"/>
    <a:srgbClr val="F2F2F2"/>
    <a:srgbClr val="D9D9D9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43" autoAdjust="0"/>
    <p:restoredTop sz="94664" autoAdjust="0"/>
  </p:normalViewPr>
  <p:slideViewPr>
    <p:cSldViewPr>
      <p:cViewPr varScale="1">
        <p:scale>
          <a:sx n="108" d="100"/>
          <a:sy n="108" d="100"/>
        </p:scale>
        <p:origin x="207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0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8830" cy="493315"/>
          </a:xfrm>
          <a:prstGeom prst="rect">
            <a:avLst/>
          </a:prstGeom>
        </p:spPr>
        <p:txBody>
          <a:bodyPr vert="horz" lIns="91056" tIns="45528" rIns="91056" bIns="4552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5375" y="2"/>
            <a:ext cx="2918830" cy="493315"/>
          </a:xfrm>
          <a:prstGeom prst="rect">
            <a:avLst/>
          </a:prstGeom>
        </p:spPr>
        <p:txBody>
          <a:bodyPr vert="horz" lIns="91056" tIns="45528" rIns="91056" bIns="45528" rtlCol="0"/>
          <a:lstStyle>
            <a:lvl1pPr algn="r">
              <a:defRPr sz="1200"/>
            </a:lvl1pPr>
          </a:lstStyle>
          <a:p>
            <a:fld id="{7C287FA2-D3E1-4B30-81A6-B8D65E945CFF}" type="datetimeFigureOut">
              <a:rPr lang="fr-FR" smtClean="0"/>
              <a:t>20/02/2024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371286"/>
            <a:ext cx="2918830" cy="493315"/>
          </a:xfrm>
          <a:prstGeom prst="rect">
            <a:avLst/>
          </a:prstGeom>
        </p:spPr>
        <p:txBody>
          <a:bodyPr vert="horz" lIns="91056" tIns="45528" rIns="91056" bIns="4552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5375" y="9371286"/>
            <a:ext cx="2918830" cy="493315"/>
          </a:xfrm>
          <a:prstGeom prst="rect">
            <a:avLst/>
          </a:prstGeom>
        </p:spPr>
        <p:txBody>
          <a:bodyPr vert="horz" lIns="91056" tIns="45528" rIns="91056" bIns="45528" rtlCol="0" anchor="b"/>
          <a:lstStyle>
            <a:lvl1pPr algn="r">
              <a:defRPr sz="1200"/>
            </a:lvl1pPr>
          </a:lstStyle>
          <a:p>
            <a:fld id="{8C0780FB-C852-47CA-BEDD-705E44070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350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8830" cy="493315"/>
          </a:xfrm>
          <a:prstGeom prst="rect">
            <a:avLst/>
          </a:prstGeom>
        </p:spPr>
        <p:txBody>
          <a:bodyPr vert="horz" lIns="91056" tIns="45528" rIns="91056" bIns="4552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0" cy="493315"/>
          </a:xfrm>
          <a:prstGeom prst="rect">
            <a:avLst/>
          </a:prstGeom>
        </p:spPr>
        <p:txBody>
          <a:bodyPr vert="horz" lIns="91056" tIns="45528" rIns="91056" bIns="45528" rtlCol="0"/>
          <a:lstStyle>
            <a:lvl1pPr algn="r">
              <a:defRPr sz="1200"/>
            </a:lvl1pPr>
          </a:lstStyle>
          <a:p>
            <a:fld id="{622D5937-6B1C-4251-A596-8014693ABCBA}" type="datetimeFigureOut">
              <a:rPr lang="fr-FR" smtClean="0"/>
              <a:t>20/02/2024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56" tIns="45528" rIns="91056" bIns="4552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0"/>
          </a:xfrm>
          <a:prstGeom prst="rect">
            <a:avLst/>
          </a:prstGeom>
        </p:spPr>
        <p:txBody>
          <a:bodyPr vert="horz" lIns="91056" tIns="45528" rIns="91056" bIns="4552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5"/>
          </a:xfrm>
          <a:prstGeom prst="rect">
            <a:avLst/>
          </a:prstGeom>
        </p:spPr>
        <p:txBody>
          <a:bodyPr vert="horz" lIns="91056" tIns="45528" rIns="91056" bIns="4552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3315"/>
          </a:xfrm>
          <a:prstGeom prst="rect">
            <a:avLst/>
          </a:prstGeom>
        </p:spPr>
        <p:txBody>
          <a:bodyPr vert="horz" lIns="91056" tIns="45528" rIns="91056" bIns="45528" rtlCol="0" anchor="b"/>
          <a:lstStyle>
            <a:lvl1pPr algn="r">
              <a:defRPr sz="1200"/>
            </a:lvl1pPr>
          </a:lstStyle>
          <a:p>
            <a:fld id="{5AEE1E3F-AD05-435F-BE66-0617260772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6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EE1E3F-AD05-435F-BE66-0617260772B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194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1.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" y="2794"/>
            <a:ext cx="9142931" cy="685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"/>
            <a:ext cx="1910082" cy="324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558777" y="4000872"/>
            <a:ext cx="6047084" cy="68617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Font typeface="Wingdings" pitchFamily="2" charset="2"/>
              <a:buNone/>
              <a:defRPr sz="2800" i="0" cap="sm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fr-FR" noProof="0" dirty="0"/>
              <a:t>Modifiez le style des sous-titres</a:t>
            </a:r>
          </a:p>
        </p:txBody>
      </p:sp>
      <p:sp>
        <p:nvSpPr>
          <p:cNvPr id="102408" name="AutoShape 8"/>
          <p:cNvSpPr>
            <a:spLocks noGrp="1" noChangeArrowheads="1"/>
          </p:cNvSpPr>
          <p:nvPr>
            <p:ph type="ctrTitle" sz="quarter"/>
          </p:nvPr>
        </p:nvSpPr>
        <p:spPr>
          <a:xfrm>
            <a:off x="1558778" y="1451992"/>
            <a:ext cx="6021582" cy="1905000"/>
          </a:xfrm>
          <a:prstGeom prst="roundRect">
            <a:avLst>
              <a:gd name="adj" fmla="val 0"/>
            </a:avLst>
          </a:prstGeom>
        </p:spPr>
        <p:txBody>
          <a:bodyPr anchor="ctr">
            <a:noAutofit/>
          </a:bodyPr>
          <a:lstStyle>
            <a:lvl1pPr algn="ctr">
              <a:defRPr sz="3600" b="0" cap="sm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noProof="0" dirty="0"/>
              <a:t>Modifiez le style du titre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 hasCustomPrompt="1"/>
          </p:nvPr>
        </p:nvSpPr>
        <p:spPr>
          <a:xfrm>
            <a:off x="3251785" y="4687044"/>
            <a:ext cx="2622119" cy="360238"/>
          </a:xfrm>
          <a:prstGeom prst="rect">
            <a:avLst/>
          </a:prstGeom>
        </p:spPr>
        <p:txBody>
          <a:bodyPr/>
          <a:lstStyle>
            <a:lvl1pPr algn="ctr">
              <a:defRPr sz="1800" cap="sm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17 décembre 2017</a:t>
            </a:r>
          </a:p>
        </p:txBody>
      </p:sp>
    </p:spTree>
    <p:extLst>
      <p:ext uri="{BB962C8B-B14F-4D97-AF65-F5344CB8AC3E}">
        <p14:creationId xmlns:p14="http://schemas.microsoft.com/office/powerpoint/2010/main" val="101896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.SOMMAIR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" y="0"/>
            <a:ext cx="9143549" cy="256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"/>
            <a:ext cx="1910082" cy="324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51520" y="1340769"/>
            <a:ext cx="8293779" cy="4755182"/>
          </a:xfrm>
          <a:prstGeom prst="rect">
            <a:avLst/>
          </a:prstGeom>
        </p:spPr>
        <p:txBody>
          <a:bodyPr/>
          <a:lstStyle>
            <a:lvl1pPr marL="0" indent="0" algn="just">
              <a:buClr>
                <a:schemeClr val="tx1">
                  <a:lumMod val="75000"/>
                  <a:lumOff val="25000"/>
                </a:schemeClr>
              </a:buClr>
              <a:buFont typeface="+mj-lt"/>
              <a:buNone/>
              <a:defRPr sz="3200" b="1" cap="small" baseline="0">
                <a:solidFill>
                  <a:srgbClr val="C00000"/>
                </a:solidFill>
              </a:defRPr>
            </a:lvl1pPr>
            <a:lvl2pPr marL="714375" indent="0" algn="just">
              <a:buFont typeface="Wingdings" panose="05000000000000000000" pitchFamily="2" charset="2"/>
              <a:buNone/>
              <a:defRPr sz="1800" cap="sm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algn="just"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+mj-lt"/>
              <a:buNone/>
              <a:defRPr sz="3200" b="1" cap="small" baseline="0">
                <a:solidFill>
                  <a:schemeClr val="bg1">
                    <a:lumMod val="50000"/>
                  </a:schemeClr>
                </a:solidFill>
              </a:defRPr>
            </a:lvl3pPr>
            <a:lvl4pPr marL="714375" indent="0" algn="just">
              <a:buNone/>
              <a:defRPr sz="1800" cap="small" baseline="0">
                <a:solidFill>
                  <a:schemeClr val="bg1">
                    <a:lumMod val="50000"/>
                  </a:schemeClr>
                </a:solidFill>
              </a:defRPr>
            </a:lvl4pPr>
            <a:lvl5pPr marL="714375" indent="0" algn="just">
              <a:buFont typeface="Calibri" panose="020F0502020204030204" pitchFamily="34" charset="0"/>
              <a:buNone/>
              <a:defRPr sz="1600" cap="small" baseline="0">
                <a:solidFill>
                  <a:schemeClr val="bg1">
                    <a:lumMod val="50000"/>
                  </a:schemeClr>
                </a:solidFill>
              </a:defRPr>
            </a:lvl5pPr>
            <a:lvl6pPr marL="714375" indent="0" algn="just">
              <a:buFont typeface="Calibri" panose="020F0502020204030204" pitchFamily="34" charset="0"/>
              <a:buNone/>
              <a:defRPr sz="1400" cap="small" baseline="0">
                <a:solidFill>
                  <a:schemeClr val="bg1">
                    <a:lumMod val="50000"/>
                  </a:schemeClr>
                </a:solidFill>
              </a:defRPr>
            </a:lvl6pPr>
          </a:lstStyle>
          <a:p>
            <a:pPr lvl="0"/>
            <a:r>
              <a:rPr lang="fr-FR" dirty="0"/>
              <a:t>1.  Titre 1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2.  Titre 2</a:t>
            </a:r>
          </a:p>
          <a:p>
            <a:pPr lvl="3"/>
            <a:r>
              <a:rPr lang="fr-FR" dirty="0"/>
              <a:t>Deuxième niveau</a:t>
            </a:r>
          </a:p>
          <a:p>
            <a:pPr lvl="4"/>
            <a:r>
              <a:rPr lang="fr-FR" dirty="0"/>
              <a:t>Troisième niveau</a:t>
            </a:r>
          </a:p>
          <a:p>
            <a:pPr lvl="5"/>
            <a:r>
              <a:rPr lang="fr-FR" dirty="0"/>
              <a:t>Quatrième niveau</a:t>
            </a:r>
          </a:p>
        </p:txBody>
      </p:sp>
      <p:sp>
        <p:nvSpPr>
          <p:cNvPr id="2" name="ZoneTexte 1"/>
          <p:cNvSpPr txBox="1"/>
          <p:nvPr userDrawn="1"/>
        </p:nvSpPr>
        <p:spPr>
          <a:xfrm>
            <a:off x="830780" y="287826"/>
            <a:ext cx="3347266" cy="47430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fr-FR" sz="3200" cap="small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Sommaire</a:t>
            </a:r>
          </a:p>
        </p:txBody>
      </p:sp>
    </p:spTree>
    <p:extLst>
      <p:ext uri="{BB962C8B-B14F-4D97-AF65-F5344CB8AC3E}">
        <p14:creationId xmlns:p14="http://schemas.microsoft.com/office/powerpoint/2010/main" val="1334009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27584" y="285337"/>
            <a:ext cx="6984776" cy="463289"/>
          </a:xfrm>
          <a:prstGeom prst="rect">
            <a:avLst/>
          </a:prstGeom>
        </p:spPr>
        <p:txBody>
          <a:bodyPr anchor="ctr" anchorCtr="0"/>
          <a:lstStyle>
            <a:lvl1pPr>
              <a:defRPr cap="sm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06480"/>
            <a:ext cx="8496944" cy="5040560"/>
          </a:xfrm>
          <a:prstGeom prst="rect">
            <a:avLst/>
          </a:prstGeom>
        </p:spPr>
        <p:txBody>
          <a:bodyPr/>
          <a:lstStyle>
            <a:lvl1pPr algn="just">
              <a:defRPr sz="2400">
                <a:solidFill>
                  <a:srgbClr val="C00000"/>
                </a:solidFill>
              </a:defRPr>
            </a:lvl1pPr>
            <a:lvl2pPr marL="342900" indent="-342900" algn="just">
              <a:buFont typeface="Wingdings" panose="05000000000000000000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9625" indent="-228600" algn="just">
              <a:buSzPct val="80000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43025" indent="-228600" algn="just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790700" indent="-228600" algn="just">
              <a:buFont typeface="Calibri" panose="020F0502020204030204" pitchFamily="34" charset="0"/>
              <a:buChar char="‒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 algn="just">
              <a:buFont typeface="Calibri" panose="020F0502020204030204" pitchFamily="34" charset="0"/>
              <a:buChar char="‒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 hasCustomPrompt="1"/>
          </p:nvPr>
        </p:nvSpPr>
        <p:spPr>
          <a:xfrm>
            <a:off x="1259632" y="764706"/>
            <a:ext cx="6696744" cy="432046"/>
          </a:xfrm>
          <a:prstGeom prst="rect">
            <a:avLst/>
          </a:prstGeom>
        </p:spPr>
        <p:txBody>
          <a:bodyPr anchor="ctr" anchorCtr="0"/>
          <a:lstStyle>
            <a:lvl1pPr>
              <a:defRPr sz="2800" cap="sm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</p:spTree>
    <p:extLst>
      <p:ext uri="{BB962C8B-B14F-4D97-AF65-F5344CB8AC3E}">
        <p14:creationId xmlns:p14="http://schemas.microsoft.com/office/powerpoint/2010/main" val="161570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4" y="-3713"/>
            <a:ext cx="9146604" cy="256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Connecteur droit 18"/>
          <p:cNvCxnSpPr/>
          <p:nvPr userDrawn="1"/>
        </p:nvCxnSpPr>
        <p:spPr>
          <a:xfrm>
            <a:off x="251520" y="6237312"/>
            <a:ext cx="864354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 userDrawn="1"/>
        </p:nvSpPr>
        <p:spPr>
          <a:xfrm>
            <a:off x="7812360" y="6332140"/>
            <a:ext cx="1082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0" dirty="0">
                <a:solidFill>
                  <a:srgbClr val="C00000"/>
                </a:solidFill>
              </a:rPr>
              <a:t>|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fld id="{4149A777-1A7A-41A9-A608-5CF4084F6B85}" type="slidenum">
              <a:rPr lang="fr-FR" sz="1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‹N°›</a:t>
            </a:fld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1329060" y="6309320"/>
            <a:ext cx="6627316" cy="3385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fr-FR" sz="1600" cap="small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Comité paritaire de gestion de l’Industrie pharmaceutique </a:t>
            </a:r>
            <a:r>
              <a:rPr lang="fr-FR" sz="1600" cap="smal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</a:t>
            </a:r>
            <a:r>
              <a:rPr lang="fr-FR" sz="1600" cap="small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cap="small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21.02.2024</a:t>
            </a:r>
            <a:endParaRPr lang="fr-FR" sz="1400" cap="smal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5" r:id="rId2"/>
    <p:sldLayoutId id="2147483650" r:id="rId3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200" b="0" i="0" kern="1200" cap="small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400" i="0" kern="1200">
          <a:solidFill>
            <a:srgbClr val="C00000"/>
          </a:solidFill>
          <a:latin typeface="+mj-lt"/>
          <a:ea typeface="+mn-ea"/>
          <a:cs typeface="+mn-cs"/>
        </a:defRPr>
      </a:lvl1pPr>
      <a:lvl2pPr marL="2857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i="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2pPr>
      <a:lvl3pPr marL="809625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Ø"/>
        <a:defRPr sz="1800" i="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i="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i="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1558776" y="4000872"/>
            <a:ext cx="6397599" cy="6861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FR" altLang="fr-FR" dirty="0"/>
              <a:t>Suivi Technique du régime Frais Médicaux</a:t>
            </a:r>
          </a:p>
        </p:txBody>
      </p:sp>
      <p:sp>
        <p:nvSpPr>
          <p:cNvPr id="3" name="Titr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fr-FR" altLang="fr-FR" dirty="0"/>
              <a:t>Régime de Prévoyance Conventionnel de </a:t>
            </a:r>
            <a:br>
              <a:rPr lang="fr-FR" altLang="fr-FR" dirty="0"/>
            </a:br>
            <a:r>
              <a:rPr lang="fr-FR" altLang="fr-FR" dirty="0"/>
              <a:t>l’Industrie Pharmaceutique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>
          <a:xfrm>
            <a:off x="2459697" y="4687044"/>
            <a:ext cx="4560575" cy="360238"/>
          </a:xfrm>
        </p:spPr>
        <p:txBody>
          <a:bodyPr/>
          <a:lstStyle/>
          <a:p>
            <a:r>
              <a:rPr lang="fr-FR" dirty="0"/>
              <a:t>21.02.2024 - Projections de résultats sur 2023</a:t>
            </a:r>
          </a:p>
        </p:txBody>
      </p:sp>
    </p:spTree>
    <p:extLst>
      <p:ext uri="{BB962C8B-B14F-4D97-AF65-F5344CB8AC3E}">
        <p14:creationId xmlns:p14="http://schemas.microsoft.com/office/powerpoint/2010/main" val="2543436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RPC des Anciens Salariés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/>
          <a:lstStyle/>
          <a:p>
            <a:pPr lvl="1"/>
            <a:endParaRPr lang="fr-FR" sz="1700" dirty="0"/>
          </a:p>
          <a:p>
            <a:pPr lvl="1"/>
            <a:r>
              <a:rPr lang="fr-FR" sz="1700" dirty="0"/>
              <a:t>L’étude est réalisée sur le RPC en gestion APGIS;</a:t>
            </a:r>
          </a:p>
          <a:p>
            <a:pPr lvl="1"/>
            <a:endParaRPr lang="fr-FR" sz="1700" dirty="0"/>
          </a:p>
          <a:p>
            <a:pPr lvl="1"/>
            <a:r>
              <a:rPr lang="fr-FR" sz="1700" dirty="0"/>
              <a:t>Au 31 décembre 2023, les effectifs cotisant en gestion APGIS sont:</a:t>
            </a:r>
          </a:p>
          <a:p>
            <a:pPr lvl="2"/>
            <a:r>
              <a:rPr lang="fr-FR" sz="1300" dirty="0"/>
              <a:t>En hausse de + 4,6 % par rapport à 2022;</a:t>
            </a:r>
          </a:p>
          <a:p>
            <a:pPr lvl="2"/>
            <a:r>
              <a:rPr lang="fr-FR" sz="1300" dirty="0"/>
              <a:t>En hausse de + 6,5 % par rapport à 2021.</a:t>
            </a:r>
          </a:p>
          <a:p>
            <a:pPr lvl="1"/>
            <a:endParaRPr lang="fr-FR" sz="1700" dirty="0"/>
          </a:p>
          <a:p>
            <a:pPr lvl="1"/>
            <a:r>
              <a:rPr lang="fr-FR" sz="1700" dirty="0"/>
              <a:t>Les effectifs du RS en gestion APGIS sont:</a:t>
            </a:r>
          </a:p>
          <a:p>
            <a:pPr lvl="2"/>
            <a:r>
              <a:rPr lang="fr-FR" sz="1300" dirty="0"/>
              <a:t>En hausse de + 7,9% par rapport à 2022:</a:t>
            </a:r>
          </a:p>
          <a:p>
            <a:pPr lvl="2"/>
            <a:r>
              <a:rPr lang="fr-FR" sz="1300" dirty="0"/>
              <a:t>En hausse de + 19,9% par rapport à 2021.</a:t>
            </a:r>
          </a:p>
          <a:p>
            <a:pPr marL="0" lvl="1" indent="0">
              <a:buNone/>
            </a:pPr>
            <a:endParaRPr lang="fr-FR" altLang="fr-FR" sz="1700" dirty="0">
              <a:solidFill>
                <a:srgbClr val="404040"/>
              </a:solidFill>
            </a:endParaRPr>
          </a:p>
          <a:p>
            <a:pPr lvl="1"/>
            <a:r>
              <a:rPr lang="fr-FR" altLang="fr-FR" sz="1700" dirty="0"/>
              <a:t>Les statistiques présentées ci-après sont établies à fin décembre N et à effectifs constants.</a:t>
            </a:r>
          </a:p>
          <a:p>
            <a:pPr lvl="1"/>
            <a:endParaRPr lang="fr-FR" sz="1700" dirty="0"/>
          </a:p>
          <a:p>
            <a:pPr marL="581025" lvl="2" indent="0">
              <a:buNone/>
            </a:pPr>
            <a:endParaRPr lang="fr-FR" sz="130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</p:txBody>
      </p:sp>
    </p:spTree>
    <p:extLst>
      <p:ext uri="{BB962C8B-B14F-4D97-AF65-F5344CB8AC3E}">
        <p14:creationId xmlns:p14="http://schemas.microsoft.com/office/powerpoint/2010/main" val="2579629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RPC des Anciens Salariés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Rappel des perspectives 2023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539552" y="1469723"/>
            <a:ext cx="8064896" cy="4623573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altLang="fr-FR" sz="1700" dirty="0">
                <a:solidFill>
                  <a:srgbClr val="404040"/>
                </a:solidFill>
              </a:rPr>
              <a:t>Hypothèse de hausse des cotisations par cotisant de + 4,6% sur le RPC:</a:t>
            </a:r>
          </a:p>
          <a:p>
            <a:pPr lvl="2"/>
            <a:r>
              <a:rPr lang="fr-FR" altLang="fr-FR" sz="1400" dirty="0">
                <a:solidFill>
                  <a:srgbClr val="404040"/>
                </a:solidFill>
              </a:rPr>
              <a:t>Les cotisations, indexées sur l’évolution du plafond de la Sécurité social (PSS) entre 2021 et 2022, n’ont pas augmenté compte tenu de la stabilité du PSS.</a:t>
            </a:r>
          </a:p>
          <a:p>
            <a:pPr lvl="2"/>
            <a:endParaRPr lang="fr-FR" altLang="fr-FR" sz="1400" dirty="0">
              <a:solidFill>
                <a:srgbClr val="404040"/>
              </a:solidFill>
            </a:endParaRPr>
          </a:p>
          <a:p>
            <a:pPr lvl="1"/>
            <a:endParaRPr lang="fr-FR" altLang="fr-FR" sz="1700" dirty="0">
              <a:solidFill>
                <a:srgbClr val="404040"/>
              </a:solidFill>
            </a:endParaRPr>
          </a:p>
          <a:p>
            <a:pPr lvl="1"/>
            <a:endParaRPr lang="fr-FR" altLang="fr-FR" sz="17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695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Anciens Salariés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259632" y="764706"/>
            <a:ext cx="6912768" cy="432046"/>
          </a:xfrm>
        </p:spPr>
        <p:txBody>
          <a:bodyPr/>
          <a:lstStyle/>
          <a:p>
            <a:r>
              <a:rPr lang="fr-FR" sz="2400" dirty="0"/>
              <a:t>Statistiques de consommation arrêtées à fin décembre N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1763" y="6031013"/>
            <a:ext cx="76328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r-FR" sz="10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</a:t>
            </a: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alt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Hypothèse de hausse des salariés cotisant de + 4,6 % sur la gestion APGIS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5F9BF65-C35B-45A5-87CA-C517856F9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5445224"/>
            <a:ext cx="2916000" cy="1094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C938B1F-F338-4C36-949D-9922B00AB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27" y="1916832"/>
            <a:ext cx="8796253" cy="336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609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Anciens Salariés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Evolution du reste à charge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73175" y="6019222"/>
            <a:ext cx="76328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r-FR" alt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reste à charge est en hausse de + 0,5 point par rapport à 2022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5ACB5F4-F919-4922-B906-CC0035C66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29" y="1406230"/>
            <a:ext cx="4429125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076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3D6A6-6968-42E8-BEC3-8750C8FE8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Anciens Salariés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03BDD6-C938-493E-89C7-9365153692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Evolution des remboursements du RPC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D9E8104C-26DB-4624-8088-917DD83188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424125"/>
            <a:ext cx="8497888" cy="466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940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Anciens Salariés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Analyse de la consommation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040560"/>
          </a:xfrm>
        </p:spPr>
        <p:txBody>
          <a:bodyPr/>
          <a:lstStyle/>
          <a:p>
            <a:pPr lvl="1"/>
            <a:r>
              <a:rPr lang="fr-FR" sz="2000" dirty="0"/>
              <a:t>Les remboursements sont en hausse (+ 5,6 %) par rapport à 2022 sur la partie gérée par l’APGIS à effectifs constants.</a:t>
            </a:r>
          </a:p>
          <a:p>
            <a:pPr lvl="1"/>
            <a:endParaRPr lang="fr-FR" sz="800" dirty="0"/>
          </a:p>
          <a:p>
            <a:pPr lvl="2"/>
            <a:r>
              <a:rPr lang="fr-FR" sz="1600" dirty="0"/>
              <a:t>Comme pour les actifs, cette hausse est portée par une augmentation de la fréquence</a:t>
            </a:r>
          </a:p>
          <a:p>
            <a:pPr lvl="2"/>
            <a:r>
              <a:rPr lang="fr-FR" sz="1600" dirty="0"/>
              <a:t>Cette hausse est liée essentiellement portée par l’augmentation du poste prothèses dentaires, actes de spécialistes, chambre particulière, spécialistes, auxiliaires médicaux, hospitalisation médicale, radiologie ;</a:t>
            </a:r>
          </a:p>
          <a:p>
            <a:pPr lvl="1"/>
            <a:endParaRPr lang="fr-FR" sz="2000" dirty="0"/>
          </a:p>
          <a:p>
            <a:pPr lvl="2"/>
            <a:endParaRPr lang="fr-FR" sz="800" dirty="0"/>
          </a:p>
          <a:p>
            <a:pPr lvl="1"/>
            <a:r>
              <a:rPr lang="fr-FR" sz="2000" dirty="0"/>
              <a:t>Le reste à charge est relativement stable.</a:t>
            </a:r>
          </a:p>
          <a:p>
            <a:pPr lvl="1"/>
            <a:endParaRPr lang="fr-FR" sz="2000" dirty="0">
              <a:solidFill>
                <a:srgbClr val="FF0000"/>
              </a:solidFill>
            </a:endParaRPr>
          </a:p>
          <a:p>
            <a:pPr lvl="2"/>
            <a:endParaRPr lang="fr-FR" sz="1600" dirty="0">
              <a:solidFill>
                <a:srgbClr val="FF0000"/>
              </a:solidFill>
            </a:endParaRPr>
          </a:p>
          <a:p>
            <a:pPr lvl="1"/>
            <a:endParaRPr lang="fr-FR" altLang="fr-FR" sz="2000" dirty="0"/>
          </a:p>
          <a:p>
            <a:pPr lvl="1"/>
            <a:endParaRPr lang="fr-FR" altLang="fr-FR" sz="2000" dirty="0"/>
          </a:p>
          <a:p>
            <a:pPr lvl="1"/>
            <a:endParaRPr lang="fr-FR" sz="2000" dirty="0"/>
          </a:p>
          <a:p>
            <a:pPr lvl="1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979402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Anciens Salariés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Ratios de sinistralité - RPC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3528" y="4936634"/>
            <a:ext cx="7416824" cy="161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hypothèses de projection 2023 retenues sont les suivantes :</a:t>
            </a:r>
          </a:p>
          <a:p>
            <a:pPr marL="628650" lvl="1" indent="-171450" algn="just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Effectifs : + 4,6 % (évolution observée sur la période Janvier - Décembre);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Cotisations par cotisant : + 0 %;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Evolution des prestations à effectif constant : + 5,6 % correspondant à la hausse des prestations par rapport à 2022 (sur la base des taux de provisions observés sur 2022);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Contribution Forfait Médecin Traitant (0,8%) prise en compte dans les prestations</a:t>
            </a: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fr-FR" sz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*Pour rappel, la réserve générale des anciens salariés (9,93M€) représente 51% des cotisations nettes</a:t>
            </a:r>
          </a:p>
          <a:p>
            <a:pPr lvl="1"/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fr-FR" sz="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F6935D75-E6C4-45F4-98FE-A02E37FDF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221778"/>
              </p:ext>
            </p:extLst>
          </p:nvPr>
        </p:nvGraphicFramePr>
        <p:xfrm>
          <a:off x="35496" y="1195377"/>
          <a:ext cx="8568954" cy="3792686"/>
        </p:xfrm>
        <a:graphic>
          <a:graphicData uri="http://schemas.openxmlformats.org/drawingml/2006/table">
            <a:tbl>
              <a:tblPr/>
              <a:tblGrid>
                <a:gridCol w="2478624">
                  <a:extLst>
                    <a:ext uri="{9D8B030D-6E8A-4147-A177-3AD203B41FA5}">
                      <a16:colId xmlns:a16="http://schemas.microsoft.com/office/drawing/2014/main" val="665085330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3321465543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1137884010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3369765427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1356289664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3302739071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88035849"/>
                    </a:ext>
                  </a:extLst>
                </a:gridCol>
              </a:tblGrid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Projection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903074"/>
                  </a:ext>
                </a:extLst>
              </a:tr>
              <a:tr h="775093"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Augmentation forfait médecin traitant, forfait journalier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Modification du FMT, Convention Dentaire et forfait acte lourd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Contribution Covid-19 de 3,9%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31671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6920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Cotisations TTC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18,227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18,733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19,342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20,016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20,454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20,965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66256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+mn-lt"/>
                        </a:rPr>
                        <a:t>Prélèvement sur la réserve de couverture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2,339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2,317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2,316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2,416 M€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2,430 M€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2,490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794393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Taxes (TSA)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-2,134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-2,194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-2,264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-2,345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-2,396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-2,456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64581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Frais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-1,2591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-1,308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-1,318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-1,368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-1,391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-1,424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2259675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7898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Cotisations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17,173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17,549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18,077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18,719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19,096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19,575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101047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691996"/>
                  </a:ext>
                </a:extLst>
              </a:tr>
              <a:tr h="3157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Prestations et contribution au FPMT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-17,071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-17,212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-16,021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-18,260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-18,990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-20,622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209409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 Contribution Covid-19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-0,673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24708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Total Prestations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-17,071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-17,212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-16,694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-18,260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-18,990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-20,622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579219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717935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0,101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0,337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1,382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0,459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0,106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-1,047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6939"/>
                  </a:ext>
                </a:extLst>
              </a:tr>
              <a:tr h="1801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Charge/cotisations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184745"/>
                  </a:ext>
                </a:extLst>
              </a:tr>
              <a:tr h="1801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98,1%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92,4%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97,5%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105,3%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841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639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Anciens Salariés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Ratios de sinistralité - RS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3528" y="4936634"/>
            <a:ext cx="7632848" cy="117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hypothèses de projection 2023 retenues sont les suivantes :</a:t>
            </a:r>
          </a:p>
          <a:p>
            <a:pPr marL="628650" lvl="1" indent="-171450" algn="just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Effectifs : + 7,9 % (évolution observée sur la période Janvier - Décembre);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Cotisations par cotisant : 0 %;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Evolution des prestations à effectif constant : + 13,8 % correspondant à la hausse des prestations par rapport à 2022 (sur la base des taux de provisions observés sur 2022);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Contribution Forfait Médecin Traitant (0,8%) prise en compte dans les prestations</a:t>
            </a: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lvl="1"/>
            <a:endParaRPr lang="fr-FR" sz="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F6935D75-E6C4-45F4-98FE-A02E37FDF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183773"/>
              </p:ext>
            </p:extLst>
          </p:nvPr>
        </p:nvGraphicFramePr>
        <p:xfrm>
          <a:off x="35496" y="1195377"/>
          <a:ext cx="8568954" cy="3792686"/>
        </p:xfrm>
        <a:graphic>
          <a:graphicData uri="http://schemas.openxmlformats.org/drawingml/2006/table">
            <a:tbl>
              <a:tblPr/>
              <a:tblGrid>
                <a:gridCol w="2478624">
                  <a:extLst>
                    <a:ext uri="{9D8B030D-6E8A-4147-A177-3AD203B41FA5}">
                      <a16:colId xmlns:a16="http://schemas.microsoft.com/office/drawing/2014/main" val="665085330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3321465543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1137884010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3369765427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1356289664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3302739071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88035849"/>
                    </a:ext>
                  </a:extLst>
                </a:gridCol>
              </a:tblGrid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Projection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903074"/>
                  </a:ext>
                </a:extLst>
              </a:tr>
              <a:tr h="775093"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Augmentation forfait médecin traitant, forfait journalier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Modification du FMT, Convention Dentaire et forfait acte lourd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Contribution Covid-19 de 3,9%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31671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6920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Cotisations TTC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0,306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0,321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0,335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0,364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0,414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0,447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66256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+mn-lt"/>
                        </a:rPr>
                        <a:t>Prélèvement sur la réserve de couverture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794393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Taxes (TSA)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-0,036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-0,038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-0,039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-0,043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-0,049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-0,052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64581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Frais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-0,017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-0,018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-0,019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-0,021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-0,023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-0,025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2259675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7898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Cotisations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0,253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0,265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0,277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0,300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0,342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0,369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101047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691996"/>
                  </a:ext>
                </a:extLst>
              </a:tr>
              <a:tr h="3157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Prestations et contribution au FPMT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-0,151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-0,161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-0,136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-0,174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-0,187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-0,230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209409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 Contribution Covid-19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-0,012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24708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Total Prestations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-0,151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-0,161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-0,148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-0,174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-0,187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-0,230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579219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717935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0,102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0,104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0,129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0,127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0,155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0,140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6939"/>
                  </a:ext>
                </a:extLst>
              </a:tr>
              <a:tr h="1801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Charge/cotisations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184745"/>
                  </a:ext>
                </a:extLst>
              </a:tr>
              <a:tr h="1801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59,8%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60,7%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53,6%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57,8%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54,7%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62,2%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841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515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RPC des Actifs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/>
          <a:lstStyle/>
          <a:p>
            <a:pPr lvl="1"/>
            <a:endParaRPr lang="fr-FR" sz="1700" dirty="0"/>
          </a:p>
          <a:p>
            <a:pPr lvl="1"/>
            <a:r>
              <a:rPr lang="fr-FR" sz="1700" dirty="0"/>
              <a:t>L’étude est réalisée sur le RPC en gestion APGIS;</a:t>
            </a:r>
          </a:p>
          <a:p>
            <a:pPr lvl="1"/>
            <a:endParaRPr lang="fr-FR" sz="1700" dirty="0"/>
          </a:p>
          <a:p>
            <a:pPr lvl="1"/>
            <a:r>
              <a:rPr lang="fr-FR" sz="1700" dirty="0"/>
              <a:t>Au 31 décembre 2023, les effectifs cotisant en gestion APGIS sont:</a:t>
            </a:r>
          </a:p>
          <a:p>
            <a:pPr lvl="2"/>
            <a:r>
              <a:rPr lang="fr-FR" sz="1300" dirty="0"/>
              <a:t>En hausse de + 4 % par rapport à 2022 (en grande partie du fait de la reprise en gestion d’une entreprise) ;</a:t>
            </a:r>
          </a:p>
          <a:p>
            <a:pPr lvl="2"/>
            <a:r>
              <a:rPr lang="fr-FR" sz="1300" dirty="0"/>
              <a:t>En hausse de + 5,4 % par rapport à 2021.</a:t>
            </a:r>
          </a:p>
          <a:p>
            <a:pPr lvl="1"/>
            <a:endParaRPr lang="fr-FR" sz="1700" dirty="0"/>
          </a:p>
          <a:p>
            <a:pPr lvl="1"/>
            <a:r>
              <a:rPr lang="fr-FR" sz="1700" dirty="0"/>
              <a:t>Les effectifs du RS en gestion APGIS sont:</a:t>
            </a:r>
          </a:p>
          <a:p>
            <a:pPr lvl="2"/>
            <a:r>
              <a:rPr lang="fr-FR" sz="1300" dirty="0"/>
              <a:t>En hausse de + 1,9% par rapport à 2022:</a:t>
            </a:r>
          </a:p>
          <a:p>
            <a:pPr lvl="2"/>
            <a:r>
              <a:rPr lang="fr-FR" sz="1300" dirty="0"/>
              <a:t>En hausse de + 6,5% par rapport à 2021:</a:t>
            </a:r>
          </a:p>
          <a:p>
            <a:pPr marL="0" lvl="1" indent="0">
              <a:buNone/>
            </a:pPr>
            <a:endParaRPr lang="fr-FR" altLang="fr-FR" sz="1700" dirty="0">
              <a:solidFill>
                <a:srgbClr val="404040"/>
              </a:solidFill>
            </a:endParaRPr>
          </a:p>
          <a:p>
            <a:pPr lvl="1"/>
            <a:r>
              <a:rPr lang="fr-FR" altLang="fr-FR" sz="1700" dirty="0"/>
              <a:t>Les statistiques présentées ci-après sont établies à fin décembre N et à effectifs constants;</a:t>
            </a:r>
          </a:p>
          <a:p>
            <a:pPr marL="581025" lvl="2" indent="0">
              <a:buNone/>
            </a:pPr>
            <a:endParaRPr lang="fr-FR" sz="130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</p:txBody>
      </p:sp>
    </p:spTree>
    <p:extLst>
      <p:ext uri="{BB962C8B-B14F-4D97-AF65-F5344CB8AC3E}">
        <p14:creationId xmlns:p14="http://schemas.microsoft.com/office/powerpoint/2010/main" val="264378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RPC des actifs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Rappel des perspectives 2023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539552" y="1469723"/>
            <a:ext cx="8064896" cy="4623573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altLang="fr-FR" sz="1700" dirty="0">
                <a:solidFill>
                  <a:srgbClr val="404040"/>
                </a:solidFill>
              </a:rPr>
              <a:t>Estimation de hausse des cotisations + 4,2 % par rapport à 2022 ;</a:t>
            </a:r>
          </a:p>
          <a:p>
            <a:pPr lvl="2"/>
            <a:r>
              <a:rPr lang="fr-FR" altLang="fr-FR" sz="1400" dirty="0">
                <a:solidFill>
                  <a:srgbClr val="404040"/>
                </a:solidFill>
              </a:rPr>
              <a:t>Le plafond de la Sécurité social sur lequel est indexé une partie des cotisations a évolué de + 6,9% entre 2022 et 2023.</a:t>
            </a:r>
          </a:p>
          <a:p>
            <a:pPr lvl="2"/>
            <a:endParaRPr lang="fr-FR" altLang="fr-FR" sz="1700" dirty="0">
              <a:solidFill>
                <a:srgbClr val="404040"/>
              </a:solidFill>
            </a:endParaRPr>
          </a:p>
          <a:p>
            <a:pPr lvl="1"/>
            <a:r>
              <a:rPr lang="fr-FR" altLang="fr-FR" sz="1700" dirty="0"/>
              <a:t>Le transfert de charges 2023 prévu par la LFSS 2023 avec prise d’effet au 15/10/2023:</a:t>
            </a:r>
          </a:p>
          <a:p>
            <a:pPr lvl="2"/>
            <a:r>
              <a:rPr lang="fr-FR" altLang="fr-FR" sz="1400" dirty="0"/>
              <a:t>Le transfert cible les honoraires des chirurgiens dentistes dont le ticket modérateur est passé de de 30% à 40% au 15/10/2023</a:t>
            </a:r>
          </a:p>
          <a:p>
            <a:pPr lvl="4"/>
            <a:endParaRPr lang="fr-FR" altLang="fr-FR" sz="1000" dirty="0"/>
          </a:p>
          <a:p>
            <a:pPr lvl="1"/>
            <a:r>
              <a:rPr lang="fr-FR" altLang="fr-FR" sz="1700" dirty="0"/>
              <a:t>Depuis le 1</a:t>
            </a:r>
            <a:r>
              <a:rPr lang="fr-FR" altLang="fr-FR" sz="1700" baseline="30000" dirty="0"/>
              <a:t>er</a:t>
            </a:r>
            <a:r>
              <a:rPr lang="fr-FR" altLang="fr-FR" sz="1700" dirty="0"/>
              <a:t> mars 2023, prise en charge du ticket modérateur des tests COVID;</a:t>
            </a:r>
          </a:p>
          <a:p>
            <a:pPr lvl="4"/>
            <a:endParaRPr lang="fr-FR" altLang="fr-FR" sz="900" dirty="0"/>
          </a:p>
          <a:p>
            <a:pPr lvl="1"/>
            <a:r>
              <a:rPr lang="fr-FR" altLang="fr-FR" sz="1700" dirty="0"/>
              <a:t>Convention médicale : le règlement arbitral du 28 avril avec une hausse au 1/11/2023 du tarif des consultations de 1,5 € en secteur 1 et OPTAM;</a:t>
            </a:r>
          </a:p>
          <a:p>
            <a:pPr lvl="4"/>
            <a:endParaRPr lang="fr-FR" altLang="fr-FR" sz="900" dirty="0"/>
          </a:p>
          <a:p>
            <a:pPr lvl="1"/>
            <a:r>
              <a:rPr lang="fr-FR" altLang="fr-FR" sz="1700" dirty="0"/>
              <a:t>Plein effet de la prise en charge à nouveau du ticket modérateur sur les téléconsultations</a:t>
            </a:r>
            <a:r>
              <a:rPr lang="fr-FR" altLang="fr-FR" sz="1600" dirty="0"/>
              <a:t>.</a:t>
            </a:r>
          </a:p>
          <a:p>
            <a:pPr marL="0" lvl="1" indent="0">
              <a:buNone/>
            </a:pPr>
            <a:endParaRPr lang="fr-FR" altLang="fr-FR" sz="17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510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Actifs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259632" y="764706"/>
            <a:ext cx="6912768" cy="432046"/>
          </a:xfrm>
        </p:spPr>
        <p:txBody>
          <a:bodyPr/>
          <a:lstStyle/>
          <a:p>
            <a:r>
              <a:rPr lang="fr-FR" sz="2400" dirty="0"/>
              <a:t>Statistiques de consommation arrêtées à fin décembre N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1763" y="6031013"/>
            <a:ext cx="76328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r-FR" sz="10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</a:t>
            </a: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alt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Hypothèse de hausse des salariés cotisant de + 4 % sur la gestion APGIS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91A145D-23F8-4064-8DA4-F2A415F73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5373216"/>
            <a:ext cx="2916000" cy="1094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B5D498B-1AD4-422B-B429-77C615C137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47" y="1892392"/>
            <a:ext cx="8906665" cy="340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933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Actifs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Evolution du reste à charge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73175" y="6019222"/>
            <a:ext cx="76328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r-FR" alt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reste à charge est stable par rapport à 2022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08D8DFE-A482-405E-AB5E-62654B06B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37" y="1252537"/>
            <a:ext cx="4429125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205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3D6A6-6968-42E8-BEC3-8750C8FE8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actifs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03BDD6-C938-493E-89C7-9365153692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Evolution des remboursements du RPC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216B009D-3348-45C1-BE06-EA90959A12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340768"/>
            <a:ext cx="8497888" cy="486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513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Actifs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Analyse de la consommation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179512" y="1124744"/>
            <a:ext cx="8568952" cy="5040560"/>
          </a:xfrm>
        </p:spPr>
        <p:txBody>
          <a:bodyPr/>
          <a:lstStyle/>
          <a:p>
            <a:pPr lvl="1"/>
            <a:r>
              <a:rPr lang="fr-FR" sz="2000" dirty="0"/>
              <a:t>Les remboursements sont en hausse (+ 5,1 %) par rapport à 2022 sur la partie gérée par l’APGIS à effectifs constants.  </a:t>
            </a:r>
          </a:p>
          <a:p>
            <a:pPr lvl="1"/>
            <a:endParaRPr lang="fr-FR" sz="600" dirty="0"/>
          </a:p>
          <a:p>
            <a:pPr lvl="2"/>
            <a:r>
              <a:rPr lang="fr-FR" sz="1600" dirty="0"/>
              <a:t>Une hausse élevée au regard des constats des années précédentes ;</a:t>
            </a:r>
          </a:p>
          <a:p>
            <a:pPr lvl="3"/>
            <a:r>
              <a:rPr lang="fr-FR" sz="1400" dirty="0"/>
              <a:t>Cette hausse est portée en général par une augmentation de la fréquence des soins.</a:t>
            </a:r>
          </a:p>
          <a:p>
            <a:pPr lvl="2"/>
            <a:r>
              <a:rPr lang="fr-FR" sz="1600" dirty="0"/>
              <a:t>Une hausse importante de l’hospitalisation médicale par rapport à 2022 ;</a:t>
            </a:r>
          </a:p>
          <a:p>
            <a:pPr lvl="3"/>
            <a:r>
              <a:rPr lang="fr-FR" sz="1400" dirty="0"/>
              <a:t>Le poids de l’hospitalisation représente toutefois une hausse très modérée par rapport à 2019 ou 2018</a:t>
            </a:r>
          </a:p>
          <a:p>
            <a:pPr lvl="2"/>
            <a:r>
              <a:rPr lang="fr-FR" sz="1600" dirty="0"/>
              <a:t>Tout comme en 2022, la pharmacie reste en hausse;</a:t>
            </a:r>
          </a:p>
          <a:p>
            <a:pPr lvl="2"/>
            <a:r>
              <a:rPr lang="fr-FR" sz="1600" dirty="0"/>
              <a:t>Une hausse également élevée pour les auxiliaires médicaux, les actes de spécialistes et l’appareillage;</a:t>
            </a:r>
          </a:p>
          <a:p>
            <a:pPr lvl="2"/>
            <a:r>
              <a:rPr lang="fr-FR" sz="1600" dirty="0"/>
              <a:t>Une hausse plus modérée est observée sur l’optique, l’orthodontie et la médecine douce ;</a:t>
            </a:r>
          </a:p>
          <a:p>
            <a:pPr lvl="2"/>
            <a:r>
              <a:rPr lang="fr-FR" sz="1600" dirty="0"/>
              <a:t>A contrario, une baisse qui se poursuit sur les prothèses dentaires.</a:t>
            </a:r>
          </a:p>
          <a:p>
            <a:pPr lvl="2"/>
            <a:endParaRPr lang="fr-FR" sz="1600" dirty="0"/>
          </a:p>
          <a:p>
            <a:pPr lvl="2"/>
            <a:endParaRPr lang="fr-FR" sz="600" dirty="0"/>
          </a:p>
          <a:p>
            <a:pPr lvl="1"/>
            <a:r>
              <a:rPr lang="fr-FR" sz="2000" dirty="0"/>
              <a:t>Un reste à charge qui reste stable.</a:t>
            </a:r>
          </a:p>
          <a:p>
            <a:pPr lvl="2"/>
            <a:r>
              <a:rPr lang="fr-FR" sz="1600" dirty="0"/>
              <a:t>Une stabilité aidée par une moindre hausse des postes représentant le plus de reste à charge.</a:t>
            </a:r>
          </a:p>
          <a:p>
            <a:pPr lvl="1"/>
            <a:endParaRPr lang="fr-FR" sz="2000" dirty="0">
              <a:solidFill>
                <a:srgbClr val="FF0000"/>
              </a:solidFill>
            </a:endParaRPr>
          </a:p>
          <a:p>
            <a:pPr lvl="2"/>
            <a:endParaRPr lang="fr-FR" sz="1600" dirty="0">
              <a:solidFill>
                <a:srgbClr val="FF0000"/>
              </a:solidFill>
            </a:endParaRPr>
          </a:p>
          <a:p>
            <a:pPr lvl="1"/>
            <a:endParaRPr lang="fr-FR" altLang="fr-FR" sz="2000" dirty="0"/>
          </a:p>
          <a:p>
            <a:pPr lvl="1"/>
            <a:endParaRPr lang="fr-FR" altLang="fr-FR" sz="2000" dirty="0"/>
          </a:p>
          <a:p>
            <a:pPr lvl="1"/>
            <a:endParaRPr lang="fr-FR" sz="2000" dirty="0"/>
          </a:p>
          <a:p>
            <a:pPr lvl="1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078368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Actifs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Ratios de sinistralité - RPC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72371" y="4793413"/>
            <a:ext cx="739597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hypothèses de projection 2023 retenues sont les suivantes 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Cotisations : + 4,2 %;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Evolution des prestations à effectif constant : + 4,9 % correspondant à la hausse des prestations par rapport à 2022 (sur la base des taux de provisions observés sur 2022);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Contribution Forfait Médecin Traitant (0,8%) prise en compte dans les prestations</a:t>
            </a: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lvl="1"/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*Pour rappel, la réserve générale des actifs (28,98 M€) représente 49% des cotisations nettes.</a:t>
            </a:r>
            <a:endParaRPr lang="fr-FR" sz="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F6935D75-E6C4-45F4-98FE-A02E37FDF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908658"/>
              </p:ext>
            </p:extLst>
          </p:nvPr>
        </p:nvGraphicFramePr>
        <p:xfrm>
          <a:off x="35496" y="1256279"/>
          <a:ext cx="8455930" cy="3524654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val="665085330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3321465543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1137884010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3369765427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1356289664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3302739071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88035849"/>
                    </a:ext>
                  </a:extLst>
                </a:gridCol>
              </a:tblGrid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Projection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903074"/>
                  </a:ext>
                </a:extLst>
              </a:tr>
              <a:tr h="775093"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Augmentation forfait médecin traitant, forfait journalier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Prélèvement HDS de 2% Modification du forfait médecin traitant, Convention Dentaire et forfait acte lourd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Contribution Covid-19 de 3,9%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31671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6920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Cotisations TTC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67,522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67,729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66,528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68,797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70,592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73,608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66256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Taxes (TSA)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-7,910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-7,935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-7,794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-8,060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-8,270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-8,623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64581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Frais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-4,155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-4,298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-4,076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-4,227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-4,324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-4,494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2259675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7898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Cotisations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55,457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55,496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54,658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56,511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57,998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60,490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101047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69199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Prestations et contribution au FPMT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-56,670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-58,811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-50,791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-59,567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-61,532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-64,596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209409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 Contribution Covid-19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-2,317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24708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Total Prestations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-56,670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-58,811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-53,107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-59,567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-61,532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-64,596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579219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717935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-1,213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-3,314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1,551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-3,057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-3,534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-4,106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6939"/>
                  </a:ext>
                </a:extLst>
              </a:tr>
              <a:tr h="1801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Charge/cotisations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184745"/>
                  </a:ext>
                </a:extLst>
              </a:tr>
              <a:tr h="1801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102,2%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106,0%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97,2%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105,4%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106,1%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106,8%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841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636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Régime des Actifs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2400" dirty="0"/>
              <a:t>Ratios de sinistralité - RS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268759"/>
            <a:ext cx="8496944" cy="4911605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i="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1pPr>
            <a:lvl2pPr marL="342900" indent="-3429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09625" indent="-228600" algn="just" defTabSz="914400" rtl="0" eaLnBrk="1" latinLnBrk="0" hangingPunct="1">
              <a:spcBef>
                <a:spcPct val="20000"/>
              </a:spcBef>
              <a:buSzPct val="80000"/>
              <a:buFont typeface="Wingdings" panose="05000000000000000000" pitchFamily="2" charset="2"/>
              <a:buChar char="Ø"/>
              <a:defRPr sz="20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43025" indent="-228600" algn="just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7907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60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just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>
              <a:solidFill>
                <a:srgbClr val="40404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74767" y="4787781"/>
            <a:ext cx="7537593" cy="1256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hypothèses de projection 2023 retenues sont les suivantes :</a:t>
            </a:r>
          </a:p>
          <a:p>
            <a:pPr marL="628650" lvl="1" indent="-171450" algn="just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Effectifs : + 1,9 % (évolution observée sur la période Janvier – Décembre);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Cotisations par cotisant : + 4 %;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Evolution des prestations à effectif constant : - 0,8 % correspondant à la hausse des prestations par rapport à 2022 (sur la base des taux de provisions observés sur 2022);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Contribution Forfait Médecin Traitant (0,8%) prise en compte dans les prestations</a:t>
            </a:r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lvl="1"/>
            <a:endParaRPr lang="fr-FR" sz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F6935D75-E6C4-45F4-98FE-A02E37FDF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484987"/>
              </p:ext>
            </p:extLst>
          </p:nvPr>
        </p:nvGraphicFramePr>
        <p:xfrm>
          <a:off x="35496" y="1257000"/>
          <a:ext cx="8455930" cy="3524654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val="665085330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3321465543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1137884010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3369765427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1356289664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3302739071"/>
                    </a:ext>
                  </a:extLst>
                </a:gridCol>
                <a:gridCol w="1061283">
                  <a:extLst>
                    <a:ext uri="{9D8B030D-6E8A-4147-A177-3AD203B41FA5}">
                      <a16:colId xmlns:a16="http://schemas.microsoft.com/office/drawing/2014/main" val="88035849"/>
                    </a:ext>
                  </a:extLst>
                </a:gridCol>
              </a:tblGrid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Résultats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Projection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903074"/>
                  </a:ext>
                </a:extLst>
              </a:tr>
              <a:tr h="775093"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Augmentation forfait médecin traitant, forfait journalier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Prélèvement HDS de 2% Modification du forfait médecin traitant, Convention Dentaire et forfait acte lourd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Contribution Covid-19 de 3,9%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31671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6920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Cotisations TTC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1,186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1,147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0,964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1,074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1,125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1,192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66256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Taxes (TSA)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-0,139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-0,134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-0,113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-0,126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-0,132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-0,140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64581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Frais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-0,067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-0,065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-0,054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-0,061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-0,064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-0,067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2259675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78981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Cotisations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0,980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0,948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0,797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0,888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0,929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0,985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101047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69199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Prestations et contribution au FPMT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-0,927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-0,880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-0,687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-0,853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-0,932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-0,943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209409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 Contribution Covid-19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-0,034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247084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Total Prestations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-0,721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-0,853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-0,932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-0,943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579219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717935"/>
                  </a:ext>
                </a:extLst>
              </a:tr>
              <a:tr h="1801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0,053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0,068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0,076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0,035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-0,003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0,042 M€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6939"/>
                  </a:ext>
                </a:extLst>
              </a:tr>
              <a:tr h="1801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Charge/cotisations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184745"/>
                  </a:ext>
                </a:extLst>
              </a:tr>
              <a:tr h="1801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94,6%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92,8%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90,5%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96,1%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100,3%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95,7%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0404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841229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0042329-5526-4BC0-8033-F757448E957F}"/>
              </a:ext>
            </a:extLst>
          </p:cNvPr>
          <p:cNvSpPr txBox="1"/>
          <p:nvPr/>
        </p:nvSpPr>
        <p:spPr>
          <a:xfrm>
            <a:off x="179512" y="6044535"/>
            <a:ext cx="63367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Sortie de </a:t>
            </a:r>
            <a:r>
              <a:rPr lang="fr-FR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Vivacy</a:t>
            </a: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Laboratoires en octobre</a:t>
            </a:r>
          </a:p>
        </p:txBody>
      </p:sp>
    </p:spTree>
    <p:extLst>
      <p:ext uri="{BB962C8B-B14F-4D97-AF65-F5344CB8AC3E}">
        <p14:creationId xmlns:p14="http://schemas.microsoft.com/office/powerpoint/2010/main" val="3175298778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36934</TotalTime>
  <Words>2228</Words>
  <Application>Microsoft Office PowerPoint</Application>
  <PresentationFormat>Affichage à l'écran (4:3)</PresentationFormat>
  <Paragraphs>537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Présentation2</vt:lpstr>
      <vt:lpstr>Régime de Prévoyance Conventionnel de  l’Industrie Pharmaceutique</vt:lpstr>
      <vt:lpstr>RPC des Actifs</vt:lpstr>
      <vt:lpstr>RPC des actifs</vt:lpstr>
      <vt:lpstr>Régime des Actifs</vt:lpstr>
      <vt:lpstr>Régime des Actifs</vt:lpstr>
      <vt:lpstr>Régime des actifs</vt:lpstr>
      <vt:lpstr>Régime des Actifs</vt:lpstr>
      <vt:lpstr>Régime des Actifs</vt:lpstr>
      <vt:lpstr>Régime des Actifs</vt:lpstr>
      <vt:lpstr>RPC des Anciens Salariés</vt:lpstr>
      <vt:lpstr>RPC des Anciens Salariés</vt:lpstr>
      <vt:lpstr>Régime des Anciens Salariés</vt:lpstr>
      <vt:lpstr>Régime des Anciens Salariés</vt:lpstr>
      <vt:lpstr>Régime des Anciens Salariés</vt:lpstr>
      <vt:lpstr>Régime des Anciens Salariés</vt:lpstr>
      <vt:lpstr>Régime des Anciens Salariés</vt:lpstr>
      <vt:lpstr>Régime des Anciens Salariés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Brigitte ECARY</dc:creator>
  <cp:lastModifiedBy>Pascal MARON</cp:lastModifiedBy>
  <cp:revision>695</cp:revision>
  <cp:lastPrinted>2023-09-18T07:36:11Z</cp:lastPrinted>
  <dcterms:created xsi:type="dcterms:W3CDTF">2017-03-28T09:56:19Z</dcterms:created>
  <dcterms:modified xsi:type="dcterms:W3CDTF">2024-02-20T16:26:15Z</dcterms:modified>
</cp:coreProperties>
</file>